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8" r:id="rId3"/>
    <p:sldId id="941" r:id="rId4"/>
    <p:sldId id="762" r:id="rId5"/>
    <p:sldId id="259" r:id="rId6"/>
    <p:sldId id="260" r:id="rId7"/>
    <p:sldId id="261" r:id="rId8"/>
    <p:sldId id="682" r:id="rId9"/>
    <p:sldId id="943" r:id="rId10"/>
    <p:sldId id="812" r:id="rId11"/>
    <p:sldId id="944" r:id="rId12"/>
    <p:sldId id="933" r:id="rId13"/>
    <p:sldId id="927" r:id="rId14"/>
    <p:sldId id="925" r:id="rId15"/>
    <p:sldId id="928" r:id="rId16"/>
    <p:sldId id="926" r:id="rId17"/>
    <p:sldId id="946" r:id="rId18"/>
    <p:sldId id="945" r:id="rId19"/>
    <p:sldId id="880" r:id="rId20"/>
    <p:sldId id="881" r:id="rId21"/>
    <p:sldId id="882" r:id="rId22"/>
    <p:sldId id="883" r:id="rId23"/>
    <p:sldId id="885" r:id="rId24"/>
    <p:sldId id="671" r:id="rId25"/>
    <p:sldId id="947" r:id="rId26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28"/>
      <p:bold r:id="rId29"/>
      <p:italic r:id="rId30"/>
      <p:boldItalic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51D"/>
    <a:srgbClr val="FF6C00"/>
    <a:srgbClr val="000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7D0C79C-D5B3-4E4D-0EFB-90A63B19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B2294C4-33B3-D418-CE79-A3A9E4DBDA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64F90A6-23C0-FEB0-0122-148FFDFCD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5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BDFAE0B-6720-49E0-C0C2-BEDA944C2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F19EE492-77B6-AE15-DDEF-1244F01587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51EED67-81FC-9B07-D870-99B93D9957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88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47D03E2-BA09-F516-2930-6E8BB75D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7416F15-38E4-2346-E932-0FFCE8DB4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DAF2E50-4F0D-016C-D494-CDDBB75BD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503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90218247-C6E2-93D4-CDA9-299245354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6F56DA0-DF6B-F2A3-F980-117C0629A3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ABC378F-E307-C508-861D-18A654574E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498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7969415-56AA-4411-C524-BECAE36F3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8B7DA6B-FEF9-E74E-28E0-EFA87E196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5F398D7-C6C8-B414-A2CA-F64BE49A3D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889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D845513-C559-8CC9-4246-2782CCE4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F652D50-797A-8570-488D-7999D31ACB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6AAAE19-F5B9-6619-C183-1589618F45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443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44199CE-563F-A5E6-4B7D-6A670786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29A9509-EA37-7FAF-E24A-0D77661AFB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39FE34E-82AC-D91E-77A8-7DC85DE17E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065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A4011C-0D49-4124-A75D-F5A4D9ABA566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792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Times New Roman" pitchFamily="18" charset="0"/>
            </a:endParaRPr>
          </a:p>
        </p:txBody>
      </p:sp>
      <p:sp>
        <p:nvSpPr>
          <p:cNvPr id="1034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 defTabSz="931863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defTabSz="931863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fld id="{61980FAD-2F6A-4192-B03D-177363018F28}" type="slidenum">
              <a:rPr lang="pt-BR" altLang="pt-BR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pt-BR" altLang="pt-BR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71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E1A7036-C9E1-A46F-4EEF-8147F1893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5D98C3A4-B386-C861-CFF8-03F473C399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DE1433A-B41B-ADAA-E727-A67E1F18B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56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0C63002-87C9-9103-8150-311B5319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B7472AA-7385-3B4D-6E9A-0474D98B11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02DA881-137A-F0F6-21D6-1AECEA4390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65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434C124-7016-846F-AF61-E40E1139F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F3D8D3DC-8B16-25F5-21C4-E65606432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E177942-7B94-A43B-52E1-17BD3D1AC2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5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61555D-032B-4D62-A2D4-381CCEE564D6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2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88A321F-C7BD-D3C8-5AD2-8D3100D1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FDA162F-335E-6468-15EA-9BDE4B7C1A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E929ED5-B9EC-563E-C3E4-7A4AE8207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14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ABC7BA8-FAA2-1498-6A0C-6042BF713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69B3D46-8DF9-E70F-5701-F580B5E49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1B54811-B764-CF2C-D050-06CF67406D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165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94DDFE1-2DD6-1A94-843C-E45661A7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F909F82-827B-0F7B-571D-38479A661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61828D3-F8B9-D87D-92D4-A70AF68EB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6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16AEC4B-4983-EEE6-E588-F2C3363D0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25DB4C7-ADC1-0D87-AB2B-FE770BDA8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D57B464-C5B9-6942-C7D3-029D64E227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953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BF263C2-9120-243D-C183-ECAF9B6F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57182561-8BB9-80C1-8194-1C8A800182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6D8A18A1-B010-E0D2-47BB-5C1B2D3B4C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08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47C1-93A7-4076-B814-E763E11D5BFD}" type="datetimeFigureOut">
              <a:rPr lang="pt-BR"/>
              <a:pPr>
                <a:defRPr/>
              </a:pPr>
              <a:t>30/03/2026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5178-E21A-4F68-B1D5-18399E6897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162433"/>
      </p:ext>
    </p:extLst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37850" y="1499264"/>
            <a:ext cx="752395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Nova Oratória Parlamentar e</a:t>
            </a:r>
          </a:p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de Plenário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37850" y="2484119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5" y="0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Text Box 3"/>
          <p:cNvSpPr txBox="1">
            <a:spLocks noChangeArrowheads="1"/>
          </p:cNvSpPr>
          <p:nvPr/>
        </p:nvSpPr>
        <p:spPr bwMode="auto">
          <a:xfrm>
            <a:off x="2973537" y="1301976"/>
            <a:ext cx="14224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pt-BR" altLang="pt-BR" sz="1800" b="0" dirty="0">
                <a:solidFill>
                  <a:srgbClr val="8A2404"/>
                </a:solidFill>
                <a:latin typeface="Trebuchet MS" pitchFamily="34" charset="0"/>
              </a:rPr>
              <a:t>Maior Autoridade</a:t>
            </a:r>
            <a:endParaRPr kumimoji="0" lang="pt-BR" altLang="pt-BR" sz="1800" b="0" u="sng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70356" y="3023280"/>
            <a:ext cx="14986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pt-BR" altLang="pt-BR" sz="1800" b="0" dirty="0">
                <a:solidFill>
                  <a:srgbClr val="8A2404"/>
                </a:solidFill>
                <a:latin typeface="Trebuchet MS" pitchFamily="34" charset="0"/>
              </a:rPr>
              <a:t>Autoridades Presentes</a:t>
            </a:r>
            <a:endParaRPr kumimoji="0" lang="pt-BR" altLang="pt-BR" sz="1800" b="0" u="sng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721928" name="Text Box 8"/>
          <p:cNvSpPr txBox="1">
            <a:spLocks noChangeArrowheads="1"/>
          </p:cNvSpPr>
          <p:nvPr/>
        </p:nvSpPr>
        <p:spPr bwMode="auto">
          <a:xfrm>
            <a:off x="4702606" y="3153799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800" b="0">
                <a:solidFill>
                  <a:srgbClr val="8A2404"/>
                </a:solidFill>
                <a:latin typeface="Trebuchet MS" pitchFamily="34" charset="0"/>
              </a:rPr>
              <a:t>Platéia</a:t>
            </a:r>
            <a:endParaRPr kumimoji="0" lang="pt-BR" altLang="pt-BR" sz="1800" b="0" u="sng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79900" y="900108"/>
            <a:ext cx="6381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</p:txBody>
      </p:sp>
      <p:pic>
        <p:nvPicPr>
          <p:cNvPr id="15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6710363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859812" y="791599"/>
            <a:ext cx="25173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titude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parência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ção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834119" y="2555312"/>
            <a:ext cx="1374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pt-BR" altLang="pt-BR" sz="2800" b="0">
                <a:solidFill>
                  <a:srgbClr val="8A2404"/>
                </a:solidFill>
                <a:latin typeface="Trebuchet MS" pitchFamily="34" charset="0"/>
              </a:rPr>
              <a:t>Atitude</a:t>
            </a:r>
            <a:endParaRPr lang="pt-BR" altLang="pt-BR" sz="2800" b="0">
              <a:solidFill>
                <a:srgbClr val="8A2404"/>
              </a:solidFill>
              <a:latin typeface="Trebuchet MS" pitchFamily="34" charset="0"/>
            </a:endParaRPr>
          </a:p>
        </p:txBody>
      </p:sp>
      <p:pic>
        <p:nvPicPr>
          <p:cNvPr id="17" name="icon3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74220" r="58421" b="14413"/>
          <a:stretch>
            <a:fillRect/>
          </a:stretch>
        </p:blipFill>
        <p:spPr bwMode="auto">
          <a:xfrm>
            <a:off x="3892981" y="3034737"/>
            <a:ext cx="92551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con2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74722" r="74446" b="14145"/>
          <a:stretch>
            <a:fillRect/>
          </a:stretch>
        </p:blipFill>
        <p:spPr bwMode="auto">
          <a:xfrm>
            <a:off x="2094344" y="3072837"/>
            <a:ext cx="12239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con1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0551" r="68275" b="75533"/>
          <a:stretch>
            <a:fillRect/>
          </a:stretch>
        </p:blipFill>
        <p:spPr bwMode="auto">
          <a:xfrm>
            <a:off x="2502416" y="1157748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linha1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2597581" y="1780085"/>
            <a:ext cx="1882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nha2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614794" y="3458599"/>
            <a:ext cx="262096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linha3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4099356" y="3455424"/>
            <a:ext cx="1882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/>
      <p:bldP spid="721927" grpId="0"/>
      <p:bldP spid="721928" grpId="0"/>
      <p:bldP spid="14" grpId="0" build="p" autoUpdateAnimBg="0"/>
      <p:bldP spid="16" grpId="0" build="p" autoUpdateAnimBg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52738AA4-8C91-7DCA-3D4B-8BA83B48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AF64F279-6567-FC06-0E77-596E91C840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D0A8031-718A-C879-CAE3-577ED341EF75}"/>
              </a:ext>
            </a:extLst>
          </p:cNvPr>
          <p:cNvSpPr txBox="1"/>
          <p:nvPr/>
        </p:nvSpPr>
        <p:spPr>
          <a:xfrm>
            <a:off x="837850" y="1499264"/>
            <a:ext cx="752395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Nova Oratória Parlamentar e</a:t>
            </a:r>
          </a:p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de Plenário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E6873056-1860-78B7-34E7-83F8467D317C}"/>
              </a:ext>
            </a:extLst>
          </p:cNvPr>
          <p:cNvSpPr txBox="1"/>
          <p:nvPr/>
        </p:nvSpPr>
        <p:spPr>
          <a:xfrm>
            <a:off x="837850" y="2484119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5257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1270D69-716E-5CBB-B379-53A8555FD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EDD1B6DC-318E-E5CD-C85A-EB92B958E6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7A7F36-9945-A7AB-1ECD-963CF785344D}"/>
              </a:ext>
            </a:extLst>
          </p:cNvPr>
          <p:cNvSpPr txBox="1"/>
          <p:nvPr/>
        </p:nvSpPr>
        <p:spPr>
          <a:xfrm>
            <a:off x="128462" y="2066669"/>
            <a:ext cx="3308919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Mídia Training</a:t>
            </a:r>
          </a:p>
          <a:p>
            <a:pPr algn="l">
              <a:lnSpc>
                <a:spcPct val="80000"/>
              </a:lnSpc>
            </a:pPr>
            <a:r>
              <a:rPr lang="pt-BR" sz="3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Foco em debate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7B2548-D9A4-578D-0776-F9C945BB5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6EEAD4-2FD6-DA2B-59F2-1CC31137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B441B1-B8D7-8F35-BA02-B762C3C54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DF01DAEF-CF48-F94C-0DFC-281492EBE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3EDA4C9-AEA2-B266-3743-05657F56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90A3FBD-0166-ABF4-472F-D857A2932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AC51AE51-2E12-F16C-FA04-C7F4F78E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729EABC6-D1D7-0CF1-C07A-D9FFE1E7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2783466" y="1930622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quare" descr="C:\Users\CASULO\Desktop\Master Mind\PNG\slide3_squares.png">
            <a:extLst>
              <a:ext uri="{FF2B5EF4-FFF2-40B4-BE49-F238E27FC236}">
                <a16:creationId xmlns:a16="http://schemas.microsoft.com/office/drawing/2014/main" id="{F552BDA4-6C8C-B14F-7849-DFB602EE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2783466" y="1930622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57E8C4D-A3C0-0421-18D5-982570EE9E38}"/>
              </a:ext>
            </a:extLst>
          </p:cNvPr>
          <p:cNvSpPr txBox="1"/>
          <p:nvPr/>
        </p:nvSpPr>
        <p:spPr>
          <a:xfrm>
            <a:off x="261622" y="353790"/>
            <a:ext cx="2521844" cy="353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Mídia Training</a:t>
            </a:r>
            <a:endParaRPr lang="pt-BR" sz="30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B42C66-DAF7-0882-319D-F0C7826DC632}"/>
              </a:ext>
            </a:extLst>
          </p:cNvPr>
          <p:cNvSpPr txBox="1"/>
          <p:nvPr/>
        </p:nvSpPr>
        <p:spPr>
          <a:xfrm>
            <a:off x="2811854" y="1621992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Amorteça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C15AC4-ADA4-7750-B68F-87E685823F53}"/>
              </a:ext>
            </a:extLst>
          </p:cNvPr>
          <p:cNvSpPr txBox="1"/>
          <p:nvPr/>
        </p:nvSpPr>
        <p:spPr>
          <a:xfrm>
            <a:off x="3181555" y="2430114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Evidencie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7F7F0D-F937-627B-9B92-D8853627A1DF}"/>
              </a:ext>
            </a:extLst>
          </p:cNvPr>
          <p:cNvSpPr txBox="1"/>
          <p:nvPr/>
        </p:nvSpPr>
        <p:spPr>
          <a:xfrm>
            <a:off x="3842327" y="3204814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Responda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352761-3969-2D28-F2E6-D4EB732C53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r="71250" b="73580"/>
          <a:stretch/>
        </p:blipFill>
        <p:spPr>
          <a:xfrm>
            <a:off x="0" y="787400"/>
            <a:ext cx="2628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09732D5-D200-12DA-E63F-7B5B5B049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12667C5-979A-2E4E-17D4-729BBA2849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487A270-720D-D55C-DA4F-326873C6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BFE68B9E-B751-0C76-DC76-BD2AC82D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0D8FC4-5B3D-B60E-3655-B4F1688A6C8F}"/>
              </a:ext>
            </a:extLst>
          </p:cNvPr>
          <p:cNvSpPr txBox="1"/>
          <p:nvPr/>
        </p:nvSpPr>
        <p:spPr>
          <a:xfrm>
            <a:off x="349945" y="473993"/>
            <a:ext cx="2350323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Amortecedor</a:t>
            </a:r>
          </a:p>
          <a:p>
            <a:pPr algn="l">
              <a:lnSpc>
                <a:spcPct val="50000"/>
              </a:lnSpc>
            </a:pPr>
            <a:r>
              <a:rPr lang="pt-BR" sz="1500" b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(Elemento de ligação)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5BAB10-FF40-C167-5E53-AC5642EBE6B2}"/>
              </a:ext>
            </a:extLst>
          </p:cNvPr>
          <p:cNvSpPr txBox="1"/>
          <p:nvPr/>
        </p:nvSpPr>
        <p:spPr>
          <a:xfrm>
            <a:off x="1084174" y="1687386"/>
            <a:ext cx="1244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Agradeça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87207C-9E6B-5154-CD76-C10D4F9FEC08}"/>
              </a:ext>
            </a:extLst>
          </p:cNvPr>
          <p:cNvSpPr txBox="1"/>
          <p:nvPr/>
        </p:nvSpPr>
        <p:spPr>
          <a:xfrm>
            <a:off x="73596" y="2106121"/>
            <a:ext cx="2196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Muito oportuna...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291F73-8D66-1733-5B28-C3D98F29EB9C}"/>
              </a:ext>
            </a:extLst>
          </p:cNvPr>
          <p:cNvSpPr txBox="1"/>
          <p:nvPr/>
        </p:nvSpPr>
        <p:spPr>
          <a:xfrm>
            <a:off x="477126" y="2521316"/>
            <a:ext cx="158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Interessante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B14B40-CD07-B1F4-D1B6-4631C3F7CB07}"/>
              </a:ext>
            </a:extLst>
          </p:cNvPr>
          <p:cNvSpPr txBox="1"/>
          <p:nvPr/>
        </p:nvSpPr>
        <p:spPr>
          <a:xfrm>
            <a:off x="580671" y="2939503"/>
            <a:ext cx="1248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Perspicaz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6E7E00-B734-582A-FF02-57D9319919D5}"/>
              </a:ext>
            </a:extLst>
          </p:cNvPr>
          <p:cNvSpPr txBox="1"/>
          <p:nvPr/>
        </p:nvSpPr>
        <p:spPr>
          <a:xfrm>
            <a:off x="7120484" y="1661524"/>
            <a:ext cx="1420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Inteligente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69D07B-932F-AC14-C98C-F880C9B508DB}"/>
              </a:ext>
            </a:extLst>
          </p:cNvPr>
          <p:cNvSpPr txBox="1"/>
          <p:nvPr/>
        </p:nvSpPr>
        <p:spPr>
          <a:xfrm>
            <a:off x="7267120" y="2090429"/>
            <a:ext cx="1438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Apropriada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3DAE17-03D3-2F3B-C9BF-78EDA55905EE}"/>
              </a:ext>
            </a:extLst>
          </p:cNvPr>
          <p:cNvSpPr txBox="1"/>
          <p:nvPr/>
        </p:nvSpPr>
        <p:spPr>
          <a:xfrm>
            <a:off x="7357730" y="2516994"/>
            <a:ext cx="1326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Audaciosa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3369F1-EBAE-0C04-89A7-EBFA1319BA34}"/>
              </a:ext>
            </a:extLst>
          </p:cNvPr>
          <p:cNvSpPr txBox="1"/>
          <p:nvPr/>
        </p:nvSpPr>
        <p:spPr>
          <a:xfrm>
            <a:off x="7460946" y="2924220"/>
            <a:ext cx="822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Etc...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CBF9615-285D-B5A1-EA62-5B692F3B4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8" r="60972" b="30124"/>
          <a:stretch/>
        </p:blipFill>
        <p:spPr>
          <a:xfrm>
            <a:off x="0" y="3154946"/>
            <a:ext cx="3568700" cy="4391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1E29C74-27EC-4F0B-C945-EE96FA6B98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2" r="60972" b="65432"/>
          <a:stretch/>
        </p:blipFill>
        <p:spPr>
          <a:xfrm>
            <a:off x="0" y="1308100"/>
            <a:ext cx="3568700" cy="4699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765406A-299E-B8D6-7A5A-C2310C75BD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61339" b="30123"/>
          <a:stretch/>
        </p:blipFill>
        <p:spPr>
          <a:xfrm>
            <a:off x="5892800" y="3154946"/>
            <a:ext cx="3251200" cy="4391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4D2DDF8-439E-2B9E-8AF5-F206C636C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25432" b="65432"/>
          <a:stretch/>
        </p:blipFill>
        <p:spPr>
          <a:xfrm>
            <a:off x="5892800" y="1308100"/>
            <a:ext cx="3251200" cy="4699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073C1F2-ACD9-3D54-1B7B-8CFF67B8C1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15694"/>
          <a:stretch/>
        </p:blipFill>
        <p:spPr>
          <a:xfrm>
            <a:off x="1784350" y="0"/>
            <a:ext cx="5924550" cy="5143500"/>
          </a:xfrm>
          <a:prstGeom prst="rect">
            <a:avLst/>
          </a:prstGeom>
        </p:spPr>
      </p:pic>
      <p:pic>
        <p:nvPicPr>
          <p:cNvPr id="20" name="Desenho">
            <a:extLst>
              <a:ext uri="{FF2B5EF4-FFF2-40B4-BE49-F238E27FC236}">
                <a16:creationId xmlns:a16="http://schemas.microsoft.com/office/drawing/2014/main" id="{65A9DF25-00CC-5F33-329A-4484DE73BD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65608" r="15694"/>
          <a:stretch/>
        </p:blipFill>
        <p:spPr>
          <a:xfrm>
            <a:off x="1706298" y="3374522"/>
            <a:ext cx="6002601" cy="1768977"/>
          </a:xfrm>
          <a:prstGeom prst="rect">
            <a:avLst/>
          </a:prstGeom>
        </p:spPr>
      </p:pic>
      <p:pic>
        <p:nvPicPr>
          <p:cNvPr id="21" name="Desenho">
            <a:extLst>
              <a:ext uri="{FF2B5EF4-FFF2-40B4-BE49-F238E27FC236}">
                <a16:creationId xmlns:a16="http://schemas.microsoft.com/office/drawing/2014/main" id="{61A63036-B919-3B54-B242-64F74308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30000" r="15694" b="34472"/>
          <a:stretch/>
        </p:blipFill>
        <p:spPr>
          <a:xfrm>
            <a:off x="1706298" y="1543050"/>
            <a:ext cx="6002601" cy="1827340"/>
          </a:xfrm>
          <a:prstGeom prst="rect">
            <a:avLst/>
          </a:prstGeom>
        </p:spPr>
      </p:pic>
      <p:pic>
        <p:nvPicPr>
          <p:cNvPr id="22" name="Desenho">
            <a:extLst>
              <a:ext uri="{FF2B5EF4-FFF2-40B4-BE49-F238E27FC236}">
                <a16:creationId xmlns:a16="http://schemas.microsoft.com/office/drawing/2014/main" id="{52A9AD09-F9FE-97E0-F26C-616A42CEA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r="15694" b="70000"/>
          <a:stretch/>
        </p:blipFill>
        <p:spPr>
          <a:xfrm>
            <a:off x="1706298" y="0"/>
            <a:ext cx="6002601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04BB977-8B07-CB6F-F2F0-42B128917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ADA535B-3451-52CB-DFC0-7E90FBB0DE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6BB18413-62B1-B314-95B8-7B988F06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ED336785-3454-0764-80D4-712BCBDF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744A42B-5E65-364C-D8B0-5915C72A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32432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Formas de Evidências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983CF12-8425-3323-AA47-BCB0BEF3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974" y="1861850"/>
            <a:ext cx="638175" cy="412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F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T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O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endParaRPr lang="pt-BR" altLang="pt-BR" sz="48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BB618F3F-5B12-A463-36EC-941EF056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588" y="1079500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g-meio" descr="C:\Users\CASULO\Desktop\Master Mind\PNG\slide4_bg1.png">
            <a:extLst>
              <a:ext uri="{FF2B5EF4-FFF2-40B4-BE49-F238E27FC236}">
                <a16:creationId xmlns:a16="http://schemas.microsoft.com/office/drawing/2014/main" id="{5E0BBBAF-A10B-7260-2DEC-0F96F3F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4427538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43E0720C-6BD1-DCEB-74C8-72BFCCB3C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4" y="1671934"/>
            <a:ext cx="328798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>
                <a:solidFill>
                  <a:srgbClr val="8A2404"/>
                </a:solidFill>
                <a:latin typeface="Trebuchet MS" pitchFamily="34" charset="0"/>
              </a:rPr>
              <a:t>ato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nalogia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estemunho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bjeto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statística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78A72541-B610-8C43-7A61-F37FC9C35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D4CD110-062C-8153-95EE-999176BCCF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577FD7E6-3208-BD1C-45D7-C96C31E3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304F39E0-B23D-D4F4-7894-073705BB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BA57B5D-F0E8-DDCD-1585-993F16661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669" y="1494368"/>
            <a:ext cx="6381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P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R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N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57D917-390C-C1CC-77BD-04D434CFF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1485280"/>
            <a:ext cx="2952998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erguntar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dmitir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edirecionar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xplicar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egar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29F97A-18ED-6B7F-BC32-4C817FA0457E}"/>
              </a:ext>
            </a:extLst>
          </p:cNvPr>
          <p:cNvSpPr txBox="1"/>
          <p:nvPr/>
        </p:nvSpPr>
        <p:spPr>
          <a:xfrm>
            <a:off x="261622" y="353790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Formas de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resposta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3A1DEA-8B31-72C4-FBF5-EA6DF9F61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r="48055"/>
          <a:stretch/>
        </p:blipFill>
        <p:spPr>
          <a:xfrm>
            <a:off x="4131756" y="0"/>
            <a:ext cx="618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FD8C91B-93DD-BEC7-420D-55EFC690F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DFEC1FB-C552-3D6E-D44A-3417D3B595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822CE9-7F74-447E-43AF-D39B92C56243}"/>
              </a:ext>
            </a:extLst>
          </p:cNvPr>
          <p:cNvSpPr txBox="1"/>
          <p:nvPr/>
        </p:nvSpPr>
        <p:spPr>
          <a:xfrm>
            <a:off x="150497" y="2007165"/>
            <a:ext cx="3308919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PRÁTICA</a:t>
            </a:r>
          </a:p>
          <a:p>
            <a:pPr algn="l">
              <a:lnSpc>
                <a:spcPct val="80000"/>
              </a:lnSpc>
            </a:pPr>
            <a:r>
              <a:rPr lang="pt-BR" sz="3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Mídia Training</a:t>
            </a:r>
          </a:p>
          <a:p>
            <a:pPr algn="l">
              <a:lnSpc>
                <a:spcPct val="80000"/>
              </a:lnSpc>
            </a:pPr>
            <a:r>
              <a:rPr lang="pt-BR" sz="3200" b="1" spc="-200" dirty="0">
                <a:solidFill>
                  <a:srgbClr val="00061C"/>
                </a:solidFill>
                <a:latin typeface="Montserrat" panose="00000500000000000000" pitchFamily="2" charset="0"/>
              </a:rPr>
              <a:t>Foco em debate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1CA2D9-D890-9C09-C652-C638BEFBCB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3281361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716D2B-90EF-38B2-8876-7A73A8FA9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B1E059-6ACD-46AB-7F1A-65CFCB5B6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F940DCC7-5566-0EBE-E731-A77F4EE457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D3EEF507-1DC9-E481-0ADA-4EA2818B9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6F870070-E21A-D112-4A5C-A8B38630BD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39302ABF-9FE3-9D4A-D739-67427FE1B24B}"/>
              </a:ext>
            </a:extLst>
          </p:cNvPr>
          <p:cNvSpPr txBox="1"/>
          <p:nvPr/>
        </p:nvSpPr>
        <p:spPr>
          <a:xfrm>
            <a:off x="837850" y="1499264"/>
            <a:ext cx="752395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Nova Oratória Parlamentar e</a:t>
            </a:r>
          </a:p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de Plenário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C7C0FEDA-8C57-F89A-FC5C-659F3BFAAB32}"/>
              </a:ext>
            </a:extLst>
          </p:cNvPr>
          <p:cNvSpPr txBox="1"/>
          <p:nvPr/>
        </p:nvSpPr>
        <p:spPr>
          <a:xfrm>
            <a:off x="837850" y="2484119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07476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1" descr="C:\Users\CASULO\Desktop\Master Mind\PNG\Slide49\desenh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2" descr="C:\Users\CASULO\Desktop\Master Mind\PNG\Slide49\desenh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3" descr="C:\Users\CASULO\Desktop\Master Mind\PNG\Slide49\desenh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4" descr="C:\Users\CASULO\Desktop\Master Mind\PNG\Slide49\fo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 rot="16200000">
            <a:off x="772692" y="1186482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 rot="5400000" flipV="1">
            <a:off x="557527" y="1897749"/>
            <a:ext cx="215900" cy="558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27"/>
          <p:cNvSpPr>
            <a:spLocks noChangeArrowheads="1"/>
          </p:cNvSpPr>
          <p:nvPr/>
        </p:nvSpPr>
        <p:spPr bwMode="auto">
          <a:xfrm>
            <a:off x="175555" y="3759820"/>
            <a:ext cx="3400154" cy="98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6600" dirty="0">
                <a:solidFill>
                  <a:srgbClr val="8A2404"/>
                </a:solidFill>
                <a:latin typeface="Trebuchet MS" panose="020B0603020202020204" pitchFamily="34" charset="0"/>
              </a:rPr>
              <a:t>Leitura</a:t>
            </a:r>
            <a:endParaRPr lang="pt-BR" altLang="pt-BR" sz="6000" b="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16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7640585-1BA3-4FBC-FB48-63E5EF5F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2AD2B37-E3F3-D2F0-2C3D-73FACF9BEA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Homem de terno azul&#10;&#10;O conteúdo gerado por IA pode estar incorreto.">
            <a:extLst>
              <a:ext uri="{FF2B5EF4-FFF2-40B4-BE49-F238E27FC236}">
                <a16:creationId xmlns:a16="http://schemas.microsoft.com/office/drawing/2014/main" id="{3B206FC8-ACE1-A19A-5922-B87061E6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54" name="Text Box 2"/>
          <p:cNvSpPr txBox="1">
            <a:spLocks noChangeArrowheads="1"/>
          </p:cNvSpPr>
          <p:nvPr/>
        </p:nvSpPr>
        <p:spPr bwMode="auto">
          <a:xfrm rot="20830139">
            <a:off x="603250" y="1471613"/>
            <a:ext cx="521493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UM FAZENDEIRO TINHA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UM BEZERRO E A MÃE  DO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FAZENDEIRO  TAMBÉM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ERA O PAI DO BEZERRO</a:t>
            </a:r>
            <a:endParaRPr kumimoji="0" lang="pt-BR" altLang="pt-BR" b="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 rot="-769861">
            <a:off x="4692650" y="1617663"/>
            <a:ext cx="228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4000">
                <a:solidFill>
                  <a:srgbClr val="CC3300"/>
                </a:solidFill>
                <a:latin typeface="Trebuchet MS" pitchFamily="34" charset="0"/>
              </a:rPr>
              <a:t>.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 rot="-769861">
            <a:off x="3484563" y="2441575"/>
            <a:ext cx="2301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en-US" altLang="pt-BR" sz="4000" b="0">
                <a:solidFill>
                  <a:srgbClr val="CC3300"/>
                </a:solidFill>
                <a:latin typeface="Trebuchet MS" pitchFamily="34" charset="0"/>
              </a:rPr>
              <a:t>,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49156" name="máo" descr="C:\Users\CASULO\Desktop\Master Mind\PNG\Frases\ma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18439"/>
          <a:stretch>
            <a:fillRect/>
          </a:stretch>
        </p:blipFill>
        <p:spPr bwMode="auto">
          <a:xfrm>
            <a:off x="3402013" y="4813300"/>
            <a:ext cx="55626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891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0 L 1.66667E-6 0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5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5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5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5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531E-6 L 0.08836 -0.741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3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4915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36 -0.74105 L -0.04237 -0.577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5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4915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7 -0.57778 L -0.04237 -0.5564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7 -0.55648 L -0.04237 0.101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4" grpId="0" build="p"/>
      <p:bldP spid="9" grpId="0" build="p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 rot="20830139">
            <a:off x="601663" y="1978025"/>
            <a:ext cx="53546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ENQUANTO O PADRE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PASTAVA O BURRO  REZAVA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 rot="-769861">
            <a:off x="4129088" y="2289175"/>
            <a:ext cx="228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en-US" altLang="pt-BR" sz="4000" b="0">
                <a:solidFill>
                  <a:srgbClr val="CC3300"/>
                </a:solidFill>
                <a:latin typeface="Trebuchet MS" pitchFamily="34" charset="0"/>
              </a:rPr>
              <a:t>,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3" name="máo" descr="C:\Users\CASULO\Desktop\Master Mind\PNG\Frases\ma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18439"/>
          <a:stretch>
            <a:fillRect/>
          </a:stretch>
        </p:blipFill>
        <p:spPr bwMode="auto">
          <a:xfrm>
            <a:off x="3402013" y="4813300"/>
            <a:ext cx="55626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078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531E-6 L 0.02934 -0.6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30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4 -0.61204 L 0.02934 -0.5907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4 -0.59043 L 0.02934 0.067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 rot="20830139">
            <a:off x="601663" y="1978025"/>
            <a:ext cx="53546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HOJE  NÃO ESTOU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COM DOR DE CABEÇA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 rot="-769861">
            <a:off x="2511425" y="2154238"/>
            <a:ext cx="230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</a:pPr>
            <a:r>
              <a:rPr kumimoji="0" lang="en-US" altLang="pt-BR" sz="4000" b="0">
                <a:solidFill>
                  <a:srgbClr val="CC3300"/>
                </a:solidFill>
                <a:latin typeface="Trebuchet MS" pitchFamily="34" charset="0"/>
              </a:rPr>
              <a:t>,</a:t>
            </a:r>
            <a:endParaRPr kumimoji="0" lang="pt-BR" altLang="pt-BR" sz="4000" b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9" name="máo" descr="C:\Users\CASULO\Desktop\Master Mind\PNG\Frases\ma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18439"/>
          <a:stretch>
            <a:fillRect/>
          </a:stretch>
        </p:blipFill>
        <p:spPr bwMode="auto">
          <a:xfrm>
            <a:off x="3402013" y="4813300"/>
            <a:ext cx="55626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88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737E-6 L -0.14219 -0.617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308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19 -0.61786 L -0.14219 -0.5965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19 -0.59598 L -0.14219 0.062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square" descr="C:\Users\CASULO\Desktop\Master Mind\PNG\slide3_squa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caderno" descr="C:\Users\CASULO\Desktop\Master Mind\PNG\Frases\cader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9"/>
          <a:stretch>
            <a:fillRect/>
          </a:stretch>
        </p:blipFill>
        <p:spPr bwMode="auto">
          <a:xfrm>
            <a:off x="-438150" y="-246063"/>
            <a:ext cx="8172450" cy="56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 rot="20830139">
            <a:off x="601663" y="1978025"/>
            <a:ext cx="53546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EU NUNCA DISSE QUE </a:t>
            </a:r>
          </a:p>
          <a:p>
            <a:pPr algn="ctr">
              <a:lnSpc>
                <a:spcPts val="3400"/>
              </a:lnSpc>
              <a:buClr>
                <a:schemeClr val="tx1"/>
              </a:buClr>
              <a:buFontTx/>
              <a:buNone/>
              <a:defRPr/>
            </a:pPr>
            <a:r>
              <a:rPr kumimoji="0"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ELE ROUBOU DINHEIRO</a:t>
            </a:r>
          </a:p>
        </p:txBody>
      </p:sp>
    </p:spTree>
    <p:extLst>
      <p:ext uri="{BB962C8B-B14F-4D97-AF65-F5344CB8AC3E}">
        <p14:creationId xmlns:p14="http://schemas.microsoft.com/office/powerpoint/2010/main" val="1047024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19496"/>
            <a:ext cx="9144000" cy="5143500"/>
          </a:xfrm>
          <a:prstGeom prst="rect">
            <a:avLst/>
          </a:prstGeom>
        </p:spPr>
      </p:pic>
      <p:pic>
        <p:nvPicPr>
          <p:cNvPr id="11" name="Papei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33862" r="13333"/>
          <a:stretch/>
        </p:blipFill>
        <p:spPr>
          <a:xfrm>
            <a:off x="2380342" y="1741714"/>
            <a:ext cx="5544457" cy="34017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10564" y="2482974"/>
            <a:ext cx="1922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Fraseologia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Ênfase</a:t>
            </a:r>
          </a:p>
          <a:p>
            <a:pPr algn="l">
              <a:lnSpc>
                <a:spcPct val="80000"/>
              </a:lnSpc>
            </a:pPr>
            <a:r>
              <a:rPr lang="pt-BR" sz="3000" b="0" spc="-130" dirty="0">
                <a:solidFill>
                  <a:srgbClr val="CEA647"/>
                </a:solidFill>
                <a:latin typeface="Trebuchet MS" panose="020B0603020202020204" pitchFamily="34" charset="0"/>
              </a:rPr>
              <a:t>Pausas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Ritmo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Modulação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195694" y="2382555"/>
            <a:ext cx="2050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Substituição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30701" y="2845493"/>
            <a:ext cx="1380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0" spc="-600" dirty="0">
                <a:solidFill>
                  <a:srgbClr val="8A2404"/>
                </a:solidFill>
                <a:latin typeface="Trebuchet MS" panose="020B0603020202020204" pitchFamily="34" charset="0"/>
              </a:rPr>
              <a:t>----------------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20073" y="3291830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/     //    ///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220073" y="4203959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~~~~~~~~~~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210546" y="3764996"/>
            <a:ext cx="2592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...... _ _ _ _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1154" y="575151"/>
            <a:ext cx="2507418" cy="414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7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Habilidades</a:t>
            </a:r>
          </a:p>
        </p:txBody>
      </p:sp>
      <p:pic>
        <p:nvPicPr>
          <p:cNvPr id="12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14" r="69417" b="77143"/>
          <a:stretch/>
        </p:blipFill>
        <p:spPr>
          <a:xfrm>
            <a:off x="0" y="782548"/>
            <a:ext cx="2796540" cy="393109"/>
          </a:xfrm>
          <a:prstGeom prst="rect">
            <a:avLst/>
          </a:prstGeom>
        </p:spPr>
      </p:pic>
      <p:pic>
        <p:nvPicPr>
          <p:cNvPr id="14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0" t="40070" r="42698"/>
          <a:stretch/>
        </p:blipFill>
        <p:spPr>
          <a:xfrm>
            <a:off x="4920343" y="2061028"/>
            <a:ext cx="319314" cy="30824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2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203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03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DD12777B-D382-BF44-DA7C-3A39B51B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F441A973-D894-63DB-17BF-A9DD21A0A4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7D962773-60E6-1F61-5A8F-DBA9C150F6F5}"/>
              </a:ext>
            </a:extLst>
          </p:cNvPr>
          <p:cNvSpPr txBox="1"/>
          <p:nvPr/>
        </p:nvSpPr>
        <p:spPr>
          <a:xfrm>
            <a:off x="837850" y="1499264"/>
            <a:ext cx="752395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Nova Oratória Parlamentar e</a:t>
            </a:r>
          </a:p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de Plenário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AEC50B44-A4E5-D718-17AD-E1FE90A801DF}"/>
              </a:ext>
            </a:extLst>
          </p:cNvPr>
          <p:cNvSpPr txBox="1"/>
          <p:nvPr/>
        </p:nvSpPr>
        <p:spPr>
          <a:xfrm>
            <a:off x="837850" y="2484119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3467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4DA519D-CC9E-EA57-B5C8-2CF9C847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0C32DB2-4596-7393-C61E-429C56D6CE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D7470D2B-1B82-6BDA-9610-01FFE12A6686}"/>
              </a:ext>
            </a:extLst>
          </p:cNvPr>
          <p:cNvSpPr txBox="1"/>
          <p:nvPr/>
        </p:nvSpPr>
        <p:spPr>
          <a:xfrm>
            <a:off x="837850" y="1499264"/>
            <a:ext cx="752395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Nova Oratória Parlamentar e</a:t>
            </a:r>
          </a:p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de Plenário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592DD6BF-EDC7-A767-8A12-A7F816FFF96D}"/>
              </a:ext>
            </a:extLst>
          </p:cNvPr>
          <p:cNvSpPr txBox="1"/>
          <p:nvPr/>
        </p:nvSpPr>
        <p:spPr>
          <a:xfrm>
            <a:off x="837850" y="2484119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3345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26576" y="1108928"/>
            <a:ext cx="252344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3800" b="0" spc="-200" dirty="0">
                <a:solidFill>
                  <a:srgbClr val="CEA647"/>
                </a:solidFill>
                <a:latin typeface="Trebuchet MS" panose="020B0603020202020204" pitchFamily="34" charset="0"/>
              </a:rPr>
              <a:t>Oratória de </a:t>
            </a:r>
          </a:p>
          <a:p>
            <a:pPr algn="l"/>
            <a:r>
              <a:rPr lang="pt-BR" sz="3800" spc="-200" dirty="0">
                <a:solidFill>
                  <a:srgbClr val="CEA647"/>
                </a:solidFill>
                <a:latin typeface="Trebuchet MS" panose="020B0603020202020204" pitchFamily="34" charset="0"/>
              </a:rPr>
              <a:t>Plenário</a:t>
            </a:r>
            <a:endParaRPr lang="pt-BR" sz="3800" b="0" spc="-200" dirty="0">
              <a:solidFill>
                <a:srgbClr val="CEA647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3" t="70607" b="24361"/>
          <a:stretch/>
        </p:blipFill>
        <p:spPr>
          <a:xfrm>
            <a:off x="5226576" y="2541557"/>
            <a:ext cx="3950898" cy="258792"/>
          </a:xfrm>
          <a:prstGeom prst="rect">
            <a:avLst/>
          </a:prstGeom>
        </p:spPr>
      </p:pic>
      <p:pic>
        <p:nvPicPr>
          <p:cNvPr id="5" name="Fot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/>
          <a:stretch/>
        </p:blipFill>
        <p:spPr>
          <a:xfrm>
            <a:off x="-1" y="0"/>
            <a:ext cx="7082971" cy="5143500"/>
          </a:xfrm>
          <a:prstGeom prst="rect">
            <a:avLst/>
          </a:prstGeom>
        </p:spPr>
      </p:pic>
      <p:pic>
        <p:nvPicPr>
          <p:cNvPr id="6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9" r="22539"/>
          <a:stretch/>
        </p:blipFill>
        <p:spPr>
          <a:xfrm>
            <a:off x="0" y="3286124"/>
            <a:ext cx="7082971" cy="1857375"/>
          </a:xfrm>
          <a:prstGeom prst="rect">
            <a:avLst/>
          </a:prstGeom>
        </p:spPr>
      </p:pic>
      <p:pic>
        <p:nvPicPr>
          <p:cNvPr id="10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r="22539" b="36111"/>
          <a:stretch/>
        </p:blipFill>
        <p:spPr>
          <a:xfrm>
            <a:off x="-2" y="1830623"/>
            <a:ext cx="7082971" cy="1457325"/>
          </a:xfrm>
          <a:prstGeom prst="rect">
            <a:avLst/>
          </a:prstGeom>
        </p:spPr>
      </p:pic>
      <p:pic>
        <p:nvPicPr>
          <p:cNvPr id="11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 b="64444"/>
          <a:stretch/>
        </p:blipFill>
        <p:spPr>
          <a:xfrm>
            <a:off x="0" y="3647"/>
            <a:ext cx="7082971" cy="1828800"/>
          </a:xfrm>
          <a:prstGeom prst="rect">
            <a:avLst/>
          </a:prstGeom>
        </p:spPr>
      </p:pic>
      <p:pic>
        <p:nvPicPr>
          <p:cNvPr id="8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8" t="52777" b="43145"/>
          <a:stretch/>
        </p:blipFill>
        <p:spPr>
          <a:xfrm>
            <a:off x="3933365" y="752383"/>
            <a:ext cx="2886075" cy="20973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AF37E21-AA99-3C6B-0CC3-CC3CDA61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5D1CD0D-6412-5FB4-6D93-65234FAAB9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F9EA5A-1B23-FAAA-BE93-089E0E471C6C}"/>
              </a:ext>
            </a:extLst>
          </p:cNvPr>
          <p:cNvSpPr txBox="1"/>
          <p:nvPr/>
        </p:nvSpPr>
        <p:spPr>
          <a:xfrm>
            <a:off x="155697" y="1745758"/>
            <a:ext cx="2771913" cy="772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b="0" spc="-200" dirty="0">
                <a:solidFill>
                  <a:srgbClr val="00061C"/>
                </a:solidFill>
                <a:latin typeface="Montserrat" panose="00000500000000000000" pitchFamily="2" charset="0"/>
              </a:rPr>
              <a:t>A importância</a:t>
            </a:r>
          </a:p>
          <a:p>
            <a:pPr algn="l">
              <a:lnSpc>
                <a:spcPct val="50000"/>
              </a:lnSpc>
            </a:pPr>
            <a:r>
              <a:rPr lang="pt-BR" sz="3200" b="0" spc="-200" dirty="0">
                <a:solidFill>
                  <a:srgbClr val="00061C"/>
                </a:solidFill>
                <a:latin typeface="Montserrat" panose="00000500000000000000" pitchFamily="2" charset="0"/>
              </a:rPr>
              <a:t>da </a:t>
            </a:r>
            <a:r>
              <a:rPr lang="pt-BR" sz="3200" b="0" spc="-200" dirty="0">
                <a:solidFill>
                  <a:srgbClr val="FF6C00"/>
                </a:solidFill>
                <a:latin typeface="Montserrat" panose="00000500000000000000" pitchFamily="2" charset="0"/>
              </a:rPr>
              <a:t>Aparência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B3AEA8-38FE-341F-C0C0-B6F6EA288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530800-93AA-FA53-3207-021C5A94C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B96A21-30BD-AE22-AB29-5DE3C6E59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99411E72-2183-7985-72E8-ADED593B7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398A141-4FF1-8054-D5F8-98C189CF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DD0AD5F-1151-4CA5-62D7-867E678E55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ullet" descr="C:\Users\CASULO\Desktop\Master Mind\PNG\slide3_bullets.png">
            <a:extLst>
              <a:ext uri="{FF2B5EF4-FFF2-40B4-BE49-F238E27FC236}">
                <a16:creationId xmlns:a16="http://schemas.microsoft.com/office/drawing/2014/main" id="{D9DAABFC-E83D-8CA4-486B-C0841E6B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2668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cone" descr="C:\Users\CASULO\Desktop\Master Mind\PNG\slide3_icone.png">
            <a:extLst>
              <a:ext uri="{FF2B5EF4-FFF2-40B4-BE49-F238E27FC236}">
                <a16:creationId xmlns:a16="http://schemas.microsoft.com/office/drawing/2014/main" id="{687F99A9-EB39-FC2A-5A48-0C9E44E3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12967" r="70201" b="74066"/>
          <a:stretch>
            <a:fillRect/>
          </a:stretch>
        </p:blipFill>
        <p:spPr bwMode="auto">
          <a:xfrm>
            <a:off x="2114550" y="666750"/>
            <a:ext cx="60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inha1" descr="C:\Users\CASULO\Desktop\Master Mind\PNG\slide3_linha.png">
            <a:extLst>
              <a:ext uri="{FF2B5EF4-FFF2-40B4-BE49-F238E27FC236}">
                <a16:creationId xmlns:a16="http://schemas.microsoft.com/office/drawing/2014/main" id="{7CF87FDF-CF33-2B84-0BCE-1DE5A7E6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24800" b="74066"/>
          <a:stretch>
            <a:fillRect/>
          </a:stretch>
        </p:blipFill>
        <p:spPr bwMode="auto">
          <a:xfrm>
            <a:off x="-1588" y="1104900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inha1" descr="C:\Users\CASULO\Desktop\Master Mind\PNG\slide3_linha.png">
            <a:extLst>
              <a:ext uri="{FF2B5EF4-FFF2-40B4-BE49-F238E27FC236}">
                <a16:creationId xmlns:a16="http://schemas.microsoft.com/office/drawing/2014/main" id="{6530DF67-D6A3-59A4-A1B3-95A08010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74066" b="21490"/>
          <a:stretch>
            <a:fillRect/>
          </a:stretch>
        </p:blipFill>
        <p:spPr bwMode="auto">
          <a:xfrm>
            <a:off x="-1588" y="4284663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" descr="C:\Users\CASULO\Desktop\Master Mind\PNG\slide3_homem1.png">
            <a:extLst>
              <a:ext uri="{FF2B5EF4-FFF2-40B4-BE49-F238E27FC236}">
                <a16:creationId xmlns:a16="http://schemas.microsoft.com/office/drawing/2014/main" id="{E98C2323-3966-EFEC-ADE0-6F63ECE3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" descr="C:\Users\CASULO\Desktop\Master Mind\PNG\slide3_homem2.png">
            <a:extLst>
              <a:ext uri="{FF2B5EF4-FFF2-40B4-BE49-F238E27FC236}">
                <a16:creationId xmlns:a16="http://schemas.microsoft.com/office/drawing/2014/main" id="{B5DA2A71-AA92-A329-DB4A-89BCFA16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" descr="C:\Users\CASULO\Desktop\Master Mind\PNG\slide3_homem3.png">
            <a:extLst>
              <a:ext uri="{FF2B5EF4-FFF2-40B4-BE49-F238E27FC236}">
                <a16:creationId xmlns:a16="http://schemas.microsoft.com/office/drawing/2014/main" id="{77552AAF-DBEE-DDB1-9C36-6B0562EA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4" descr="C:\Users\CASULO\Desktop\Master Mind\PNG\slide3_homem4.png">
            <a:extLst>
              <a:ext uri="{FF2B5EF4-FFF2-40B4-BE49-F238E27FC236}">
                <a16:creationId xmlns:a16="http://schemas.microsoft.com/office/drawing/2014/main" id="{D97574A9-40CD-AC9F-DD20-6C6A03C7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quare" descr="C:\Users\CASULO\Desktop\Master Mind\PNG\slide3_squares.png">
            <a:extLst>
              <a:ext uri="{FF2B5EF4-FFF2-40B4-BE49-F238E27FC236}">
                <a16:creationId xmlns:a16="http://schemas.microsoft.com/office/drawing/2014/main" id="{3C5CD158-ADA2-2812-DBFE-63A71D5B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3362325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8F7186E-2CD7-39CF-AD41-FDE1E2FC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6913"/>
            <a:ext cx="177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pt-BR" altLang="pt-BR" sz="3600" dirty="0">
                <a:solidFill>
                  <a:srgbClr val="8A2404"/>
                </a:solidFill>
                <a:latin typeface="Trebuchet MS" pitchFamily="34" charset="0"/>
              </a:rPr>
              <a:t>HOMEM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C7E994-0B6E-1989-543A-E2BFE326F529}"/>
              </a:ext>
            </a:extLst>
          </p:cNvPr>
          <p:cNvSpPr/>
          <p:nvPr/>
        </p:nvSpPr>
        <p:spPr>
          <a:xfrm>
            <a:off x="841375" y="1295400"/>
            <a:ext cx="4572000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Estar tão bem trajado quanto a pessoa 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mais bem vestida no ambiente.</a:t>
            </a:r>
          </a:p>
        </p:txBody>
      </p:sp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4B075C2C-B4F1-64E6-1B07-D683DE90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790700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F128899-6558-1D1F-5E73-922B5DC43E47}"/>
              </a:ext>
            </a:extLst>
          </p:cNvPr>
          <p:cNvSpPr/>
          <p:nvPr/>
        </p:nvSpPr>
        <p:spPr>
          <a:xfrm>
            <a:off x="831850" y="1828800"/>
            <a:ext cx="39465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Camisa nas cores: branca, bege e azul clara.</a:t>
            </a:r>
          </a:p>
        </p:txBody>
      </p:sp>
      <p:pic>
        <p:nvPicPr>
          <p:cNvPr id="16" name="bullet" descr="C:\Users\CASULO\Desktop\Master Mind\PNG\slide3_bullets.png">
            <a:extLst>
              <a:ext uri="{FF2B5EF4-FFF2-40B4-BE49-F238E27FC236}">
                <a16:creationId xmlns:a16="http://schemas.microsoft.com/office/drawing/2014/main" id="{B19745B7-FBE6-0049-31D1-709A0993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114550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20A3340-D4F9-2A08-9613-7A71F48F1E46}"/>
              </a:ext>
            </a:extLst>
          </p:cNvPr>
          <p:cNvSpPr/>
          <p:nvPr/>
        </p:nvSpPr>
        <p:spPr>
          <a:xfrm>
            <a:off x="831850" y="2157413"/>
            <a:ext cx="2606675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Terno clássico (2 e 3 botões)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Cores</a:t>
            </a:r>
            <a:r>
              <a:rPr lang="pt-BR" sz="16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 escuras a noite*</a:t>
            </a:r>
            <a:endParaRPr lang="pt-BR" sz="16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bullet" descr="C:\Users\CASULO\Desktop\Master Mind\PNG\slide3_bullets.png">
            <a:extLst>
              <a:ext uri="{FF2B5EF4-FFF2-40B4-BE49-F238E27FC236}">
                <a16:creationId xmlns:a16="http://schemas.microsoft.com/office/drawing/2014/main" id="{0A361F7E-F6A0-6762-8267-61EC43A0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668588"/>
            <a:ext cx="3603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40011988-1EC6-DB84-2357-0153EEB27A74}"/>
              </a:ext>
            </a:extLst>
          </p:cNvPr>
          <p:cNvSpPr/>
          <p:nvPr/>
        </p:nvSpPr>
        <p:spPr>
          <a:xfrm>
            <a:off x="831850" y="2690813"/>
            <a:ext cx="4311650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Sapatos  de preferência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nas cores preta e marrom.</a:t>
            </a:r>
          </a:p>
        </p:txBody>
      </p:sp>
      <p:pic>
        <p:nvPicPr>
          <p:cNvPr id="20" name="bullet" descr="C:\Users\CASULO\Desktop\Master Mind\PNG\slide3_bullets.png">
            <a:extLst>
              <a:ext uri="{FF2B5EF4-FFF2-40B4-BE49-F238E27FC236}">
                <a16:creationId xmlns:a16="http://schemas.microsoft.com/office/drawing/2014/main" id="{5009B802-43E7-7BF8-989C-D5EDB3D0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190875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B5E7855-72AA-A717-7E55-CBC0FF1BEBD8}"/>
              </a:ext>
            </a:extLst>
          </p:cNvPr>
          <p:cNvSpPr/>
          <p:nvPr/>
        </p:nvSpPr>
        <p:spPr>
          <a:xfrm>
            <a:off x="831850" y="3222625"/>
            <a:ext cx="3811588" cy="550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Meias social longas da mesma cor do terno 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ou sapato</a:t>
            </a:r>
          </a:p>
        </p:txBody>
      </p:sp>
      <p:pic>
        <p:nvPicPr>
          <p:cNvPr id="22" name="bullet" descr="C:\Users\CASULO\Desktop\Master Mind\PNG\slide3_bullets.png">
            <a:extLst>
              <a:ext uri="{FF2B5EF4-FFF2-40B4-BE49-F238E27FC236}">
                <a16:creationId xmlns:a16="http://schemas.microsoft.com/office/drawing/2014/main" id="{54F9131F-3DD8-529A-9121-55B63BF9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7322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544F9A91-945A-83FB-9563-228D7B0B8126}"/>
              </a:ext>
            </a:extLst>
          </p:cNvPr>
          <p:cNvSpPr/>
          <p:nvPr/>
        </p:nvSpPr>
        <p:spPr>
          <a:xfrm>
            <a:off x="831850" y="3754438"/>
            <a:ext cx="3811588" cy="29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Manter o cabelo cortado e penteado.</a:t>
            </a:r>
          </a:p>
        </p:txBody>
      </p:sp>
      <p:pic>
        <p:nvPicPr>
          <p:cNvPr id="24" name="bullet" descr="C:\Users\CASULO\Desktop\Master Mind\PNG\slide3_bullets.png">
            <a:extLst>
              <a:ext uri="{FF2B5EF4-FFF2-40B4-BE49-F238E27FC236}">
                <a16:creationId xmlns:a16="http://schemas.microsoft.com/office/drawing/2014/main" id="{69AA1D27-6A91-9B99-E13E-7C0A6E05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40735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9CEF7EAF-444D-CAF8-95B0-77EF6B6DE167}"/>
              </a:ext>
            </a:extLst>
          </p:cNvPr>
          <p:cNvSpPr/>
          <p:nvPr/>
        </p:nvSpPr>
        <p:spPr>
          <a:xfrm>
            <a:off x="831850" y="4083050"/>
            <a:ext cx="4311650" cy="296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Fazer a barba (apresentação no final da tarde).</a:t>
            </a:r>
          </a:p>
        </p:txBody>
      </p:sp>
    </p:spTree>
    <p:extLst>
      <p:ext uri="{BB962C8B-B14F-4D97-AF65-F5344CB8AC3E}">
        <p14:creationId xmlns:p14="http://schemas.microsoft.com/office/powerpoint/2010/main" val="21293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79A8C90-3DB5-1DE3-C9AC-4FE53966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94282F8-A726-C08D-9082-1B301BFFE5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51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E01C4CC4-C51C-8995-FA12-1CD1A67B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3362325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58C7B4-1CFE-07C0-AC1B-86738D52152D}"/>
              </a:ext>
            </a:extLst>
          </p:cNvPr>
          <p:cNvSpPr/>
          <p:nvPr/>
        </p:nvSpPr>
        <p:spPr>
          <a:xfrm>
            <a:off x="884239" y="1363516"/>
            <a:ext cx="4572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Estar tão bem trajada quanto a pessoa </a:t>
            </a:r>
          </a:p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mais bem vestida no ambiente.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10E153-6F92-911F-851B-C6AED2607AD5}"/>
              </a:ext>
            </a:extLst>
          </p:cNvPr>
          <p:cNvSpPr/>
          <p:nvPr/>
        </p:nvSpPr>
        <p:spPr>
          <a:xfrm>
            <a:off x="889002" y="1765374"/>
            <a:ext cx="39465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Evitar xadrez/estampado exagerado.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E35983B-72D0-8FB3-89B0-28E92A86F33A}"/>
              </a:ext>
            </a:extLst>
          </p:cNvPr>
          <p:cNvSpPr/>
          <p:nvPr/>
        </p:nvSpPr>
        <p:spPr>
          <a:xfrm>
            <a:off x="889002" y="2052838"/>
            <a:ext cx="418705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Prefira saia ao invés de calças compridas</a:t>
            </a:r>
            <a:endParaRPr lang="pt-BR" sz="12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6B591FD-444F-26B6-B3A3-C85BE11A8B73}"/>
              </a:ext>
            </a:extLst>
          </p:cNvPr>
          <p:cNvSpPr/>
          <p:nvPr/>
        </p:nvSpPr>
        <p:spPr>
          <a:xfrm>
            <a:off x="896146" y="2376590"/>
            <a:ext cx="4311650" cy="2975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Correto: “Tailleur” ou Terninho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EC8F925-59A4-32B7-2CF0-835351CAC32E}"/>
              </a:ext>
            </a:extLst>
          </p:cNvPr>
          <p:cNvSpPr/>
          <p:nvPr/>
        </p:nvSpPr>
        <p:spPr>
          <a:xfrm>
            <a:off x="881858" y="2722342"/>
            <a:ext cx="469825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Cuidado com as </a:t>
            </a:r>
            <a:r>
              <a:rPr lang="pt-BR" sz="1600" b="0" spc="-50" dirty="0" err="1">
                <a:solidFill>
                  <a:srgbClr val="8A2404"/>
                </a:solidFill>
                <a:latin typeface="Trebuchet MS" panose="020B0603020202020204" pitchFamily="34" charset="0"/>
              </a:rPr>
              <a:t>jóias</a:t>
            </a: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 volumosas e “tilintantes”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FB5F79E-C67A-24A0-E795-EFE23B6D932C}"/>
              </a:ext>
            </a:extLst>
          </p:cNvPr>
          <p:cNvSpPr/>
          <p:nvPr/>
        </p:nvSpPr>
        <p:spPr>
          <a:xfrm>
            <a:off x="881858" y="3118670"/>
            <a:ext cx="4792432" cy="2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O cabelo não deve ficar caindo por sobre o rosto.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C5A6E45-7627-307B-69B7-93C9634CCC7D}"/>
              </a:ext>
            </a:extLst>
          </p:cNvPr>
          <p:cNvSpPr/>
          <p:nvPr/>
        </p:nvSpPr>
        <p:spPr>
          <a:xfrm>
            <a:off x="876302" y="3430541"/>
            <a:ext cx="4311650" cy="296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Maquiagem: Tons pastéis e batons escuros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51D54F8-7934-F7AC-528E-8CC7A54C6868}"/>
              </a:ext>
            </a:extLst>
          </p:cNvPr>
          <p:cNvSpPr/>
          <p:nvPr/>
        </p:nvSpPr>
        <p:spPr>
          <a:xfrm>
            <a:off x="878629" y="3903614"/>
            <a:ext cx="5772692" cy="2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Usar sapatos fechados – clássico </a:t>
            </a:r>
            <a:r>
              <a:rPr lang="pt-BR" sz="1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evitar tamancos e sandálias)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19A090F-AFE2-52E7-4928-273F4349E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347" y="771550"/>
            <a:ext cx="15856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pt-BR" altLang="pt-BR" sz="3000" b="0" dirty="0">
                <a:solidFill>
                  <a:srgbClr val="8A2404"/>
                </a:solidFill>
                <a:latin typeface="Trebuchet MS" pitchFamily="34" charset="0"/>
              </a:rPr>
              <a:t>MULHER</a:t>
            </a:r>
          </a:p>
        </p:txBody>
      </p:sp>
      <p:pic>
        <p:nvPicPr>
          <p:cNvPr id="13" name="linha1" descr="C:\Users\CASULO\Desktop\Master Mind\PNG\slide3_linha.png">
            <a:extLst>
              <a:ext uri="{FF2B5EF4-FFF2-40B4-BE49-F238E27FC236}">
                <a16:creationId xmlns:a16="http://schemas.microsoft.com/office/drawing/2014/main" id="{BA64AAAB-CB1E-5E95-D7E5-79732CB7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24800" b="74066"/>
          <a:stretch>
            <a:fillRect/>
          </a:stretch>
        </p:blipFill>
        <p:spPr bwMode="auto">
          <a:xfrm>
            <a:off x="-1588" y="1104900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inha1" descr="C:\Users\CASULO\Desktop\Master Mind\PNG\slide3_linha.png">
            <a:extLst>
              <a:ext uri="{FF2B5EF4-FFF2-40B4-BE49-F238E27FC236}">
                <a16:creationId xmlns:a16="http://schemas.microsoft.com/office/drawing/2014/main" id="{2148ECE1-8450-1455-D03F-C5AD5996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74066" b="21490"/>
          <a:stretch>
            <a:fillRect/>
          </a:stretch>
        </p:blipFill>
        <p:spPr bwMode="auto">
          <a:xfrm>
            <a:off x="-1588" y="4284663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ulher">
            <a:extLst>
              <a:ext uri="{FF2B5EF4-FFF2-40B4-BE49-F238E27FC236}">
                <a16:creationId xmlns:a16="http://schemas.microsoft.com/office/drawing/2014/main" id="{A64D15EC-1B6C-8768-0CDC-81E1452976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3"/>
          <a:stretch/>
        </p:blipFill>
        <p:spPr>
          <a:xfrm>
            <a:off x="5183574" y="0"/>
            <a:ext cx="4152900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F20DB01-3EEA-9A60-CA40-5B8B104FB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2886" r="68698" b="74229"/>
          <a:stretch/>
        </p:blipFill>
        <p:spPr>
          <a:xfrm>
            <a:off x="2152650" y="662774"/>
            <a:ext cx="709614" cy="662774"/>
          </a:xfrm>
          <a:prstGeom prst="rect">
            <a:avLst/>
          </a:prstGeom>
        </p:spPr>
      </p:pic>
      <p:pic>
        <p:nvPicPr>
          <p:cNvPr id="17" name="Desenho 3">
            <a:extLst>
              <a:ext uri="{FF2B5EF4-FFF2-40B4-BE49-F238E27FC236}">
                <a16:creationId xmlns:a16="http://schemas.microsoft.com/office/drawing/2014/main" id="{3C376B19-2B5D-E34B-3F54-A771306DF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85525"/>
          <a:stretch/>
        </p:blipFill>
        <p:spPr>
          <a:xfrm>
            <a:off x="5251976" y="4372581"/>
            <a:ext cx="4067944" cy="744537"/>
          </a:xfrm>
          <a:prstGeom prst="rect">
            <a:avLst/>
          </a:prstGeom>
        </p:spPr>
      </p:pic>
      <p:pic>
        <p:nvPicPr>
          <p:cNvPr id="18" name="DEsenho 2">
            <a:extLst>
              <a:ext uri="{FF2B5EF4-FFF2-40B4-BE49-F238E27FC236}">
                <a16:creationId xmlns:a16="http://schemas.microsoft.com/office/drawing/2014/main" id="{5D77FDC5-A821-4AA1-7660-39CDD72B17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23704" b="14475"/>
          <a:stretch/>
        </p:blipFill>
        <p:spPr>
          <a:xfrm>
            <a:off x="5192330" y="1363515"/>
            <a:ext cx="4067944" cy="3179763"/>
          </a:xfrm>
          <a:prstGeom prst="rect">
            <a:avLst/>
          </a:prstGeom>
        </p:spPr>
      </p:pic>
      <p:pic>
        <p:nvPicPr>
          <p:cNvPr id="19" name="Desenho 1">
            <a:extLst>
              <a:ext uri="{FF2B5EF4-FFF2-40B4-BE49-F238E27FC236}">
                <a16:creationId xmlns:a16="http://schemas.microsoft.com/office/drawing/2014/main" id="{8B65A3DE-FCD5-B2EE-F7AE-BBE2AFDCE4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b="75370"/>
          <a:stretch/>
        </p:blipFill>
        <p:spPr>
          <a:xfrm>
            <a:off x="5275285" y="0"/>
            <a:ext cx="4067944" cy="1266825"/>
          </a:xfrm>
          <a:prstGeom prst="rect">
            <a:avLst/>
          </a:prstGeom>
        </p:spPr>
      </p:pic>
      <p:pic>
        <p:nvPicPr>
          <p:cNvPr id="20" name="bullet" descr="C:\Users\CASULO\Desktop\Master Mind\PNG\slide3_bullets.png">
            <a:extLst>
              <a:ext uri="{FF2B5EF4-FFF2-40B4-BE49-F238E27FC236}">
                <a16:creationId xmlns:a16="http://schemas.microsoft.com/office/drawing/2014/main" id="{82939337-975F-7DC4-09BA-11F45FF9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2668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ullet" descr="C:\Users\CASULO\Desktop\Master Mind\PNG\slide3_bullets.png">
            <a:extLst>
              <a:ext uri="{FF2B5EF4-FFF2-40B4-BE49-F238E27FC236}">
                <a16:creationId xmlns:a16="http://schemas.microsoft.com/office/drawing/2014/main" id="{E2A1E564-3F86-3DD5-F123-F8151A4B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71946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ullet" descr="C:\Users\CASULO\Desktop\Master Mind\PNG\slide3_bullets.png">
            <a:extLst>
              <a:ext uri="{FF2B5EF4-FFF2-40B4-BE49-F238E27FC236}">
                <a16:creationId xmlns:a16="http://schemas.microsoft.com/office/drawing/2014/main" id="{8399093A-D335-4161-1E6A-DB8AF61D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01473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ullet" descr="C:\Users\CASULO\Desktop\Master Mind\PNG\slide3_bullets.png">
            <a:extLst>
              <a:ext uri="{FF2B5EF4-FFF2-40B4-BE49-F238E27FC236}">
                <a16:creationId xmlns:a16="http://schemas.microsoft.com/office/drawing/2014/main" id="{CFBE6E9F-2DBA-A7DF-D24F-5310A655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33858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ullet" descr="C:\Users\CASULO\Desktop\Master Mind\PNG\slide3_bullets.png">
            <a:extLst>
              <a:ext uri="{FF2B5EF4-FFF2-40B4-BE49-F238E27FC236}">
                <a16:creationId xmlns:a16="http://schemas.microsoft.com/office/drawing/2014/main" id="{BE4F559B-1C9B-EE9B-123C-E5E4353B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6910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ullet" descr="C:\Users\CASULO\Desktop\Master Mind\PNG\slide3_bullets.png">
            <a:extLst>
              <a:ext uri="{FF2B5EF4-FFF2-40B4-BE49-F238E27FC236}">
                <a16:creationId xmlns:a16="http://schemas.microsoft.com/office/drawing/2014/main" id="{9B0EDA54-8332-FAF3-B896-8133CE57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0114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ullet" descr="C:\Users\CASULO\Desktop\Master Mind\PNG\slide3_bullets.png">
            <a:extLst>
              <a:ext uri="{FF2B5EF4-FFF2-40B4-BE49-F238E27FC236}">
                <a16:creationId xmlns:a16="http://schemas.microsoft.com/office/drawing/2014/main" id="{A4A1CB03-AE5E-A53B-DC0E-3E8BF0FC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392589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ullet" descr="C:\Users\CASULO\Desktop\Master Mind\PNG\slide3_bullets.png">
            <a:extLst>
              <a:ext uri="{FF2B5EF4-FFF2-40B4-BE49-F238E27FC236}">
                <a16:creationId xmlns:a16="http://schemas.microsoft.com/office/drawing/2014/main" id="{F5D9FE93-1ECA-8EB0-8D09-5C78069A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81496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338" name="Imagem 1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72708" b="80556"/>
          <a:stretch/>
        </p:blipFill>
        <p:spPr>
          <a:xfrm>
            <a:off x="0" y="647701"/>
            <a:ext cx="2495550" cy="3523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 r="72708" b="59897"/>
          <a:stretch/>
        </p:blipFill>
        <p:spPr>
          <a:xfrm>
            <a:off x="0" y="1563638"/>
            <a:ext cx="2495550" cy="4990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8" t="46296" r="2396" b="45741"/>
          <a:stretch/>
        </p:blipFill>
        <p:spPr>
          <a:xfrm>
            <a:off x="7791450" y="2381250"/>
            <a:ext cx="1133475" cy="409575"/>
          </a:xfrm>
          <a:prstGeom prst="rect">
            <a:avLst/>
          </a:prstGeom>
        </p:spPr>
      </p:pic>
      <p:pic>
        <p:nvPicPr>
          <p:cNvPr id="12" name="Tronc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8" t="33991" b="59897"/>
          <a:stretch/>
        </p:blipFill>
        <p:spPr>
          <a:xfrm>
            <a:off x="7791450" y="1748304"/>
            <a:ext cx="1352550" cy="3143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36513" r="19584" b="57222"/>
          <a:stretch/>
        </p:blipFill>
        <p:spPr>
          <a:xfrm>
            <a:off x="6232947" y="1878031"/>
            <a:ext cx="1120354" cy="32224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8889" r="18333" b="82222"/>
          <a:stretch/>
        </p:blipFill>
        <p:spPr>
          <a:xfrm>
            <a:off x="6232947" y="457200"/>
            <a:ext cx="1234654" cy="4572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7068" r="29375"/>
          <a:stretch/>
        </p:blipFill>
        <p:spPr>
          <a:xfrm>
            <a:off x="200024" y="363550"/>
            <a:ext cx="6257925" cy="47799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5371" r="27933"/>
          <a:stretch/>
        </p:blipFill>
        <p:spPr>
          <a:xfrm>
            <a:off x="200024" y="276224"/>
            <a:ext cx="6389751" cy="486727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7" t="5370" r="8593" b="29074"/>
          <a:stretch/>
        </p:blipFill>
        <p:spPr>
          <a:xfrm>
            <a:off x="6589774" y="276224"/>
            <a:ext cx="1768413" cy="33718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2833" y="1000078"/>
            <a:ext cx="183896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Gestos </a:t>
            </a:r>
            <a:r>
              <a:rPr lang="pt-BR" sz="3800" b="0" spc="-200" dirty="0">
                <a:solidFill>
                  <a:srgbClr val="CEA647"/>
                </a:solidFill>
                <a:latin typeface="Trebuchet MS" panose="020B0603020202020204" pitchFamily="34" charset="0"/>
              </a:rPr>
              <a:t>e</a:t>
            </a:r>
          </a:p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Posturas</a:t>
            </a:r>
            <a:endParaRPr lang="pt-BR" sz="3800" b="0" spc="-200" dirty="0">
              <a:solidFill>
                <a:srgbClr val="CEA647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32947" y="36355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Olhar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67092" y="1693365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Mãos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021056" y="1563638"/>
            <a:ext cx="80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Tronco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026603" y="2289278"/>
            <a:ext cx="79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Pernas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EDFDB57C-0EF9-99C7-082A-3CA6D8CA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A1EA27D5-E27F-80A3-7ABD-0915EC881A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D6E598C8-A286-37BA-8875-58E386D89367}"/>
              </a:ext>
            </a:extLst>
          </p:cNvPr>
          <p:cNvSpPr txBox="1"/>
          <p:nvPr/>
        </p:nvSpPr>
        <p:spPr>
          <a:xfrm>
            <a:off x="837850" y="1499264"/>
            <a:ext cx="752395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Nova Oratória Parlamentar e</a:t>
            </a:r>
          </a:p>
          <a:p>
            <a:pPr lvl="0"/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de Plenário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E429A863-927A-BEF5-D3F0-B03908CE122B}"/>
              </a:ext>
            </a:extLst>
          </p:cNvPr>
          <p:cNvSpPr txBox="1"/>
          <p:nvPr/>
        </p:nvSpPr>
        <p:spPr>
          <a:xfrm>
            <a:off x="837850" y="2484119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9912217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358</Words>
  <Application>Microsoft Office PowerPoint</Application>
  <PresentationFormat>Apresentação na tela (16:9)</PresentationFormat>
  <Paragraphs>131</Paragraphs>
  <Slides>25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Times New Roman</vt:lpstr>
      <vt:lpstr>Montserrat</vt:lpstr>
      <vt:lpstr>Trebuchet MS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Giovani Capri</cp:lastModifiedBy>
  <cp:revision>7</cp:revision>
  <dcterms:modified xsi:type="dcterms:W3CDTF">2026-03-30T10:15:03Z</dcterms:modified>
</cp:coreProperties>
</file>